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77" r:id="rId6"/>
    <p:sldId id="278" r:id="rId7"/>
    <p:sldId id="280" r:id="rId8"/>
    <p:sldId id="279" r:id="rId9"/>
    <p:sldId id="259" r:id="rId10"/>
    <p:sldId id="268" r:id="rId11"/>
    <p:sldId id="281" r:id="rId12"/>
    <p:sldId id="260" r:id="rId13"/>
    <p:sldId id="270" r:id="rId14"/>
    <p:sldId id="272" r:id="rId15"/>
    <p:sldId id="261" r:id="rId16"/>
    <p:sldId id="275" r:id="rId17"/>
    <p:sldId id="282" r:id="rId18"/>
    <p:sldId id="262" r:id="rId19"/>
    <p:sldId id="267" r:id="rId20"/>
    <p:sldId id="285" r:id="rId21"/>
    <p:sldId id="291" r:id="rId22"/>
    <p:sldId id="263" r:id="rId23"/>
    <p:sldId id="290" r:id="rId24"/>
    <p:sldId id="264" r:id="rId25"/>
    <p:sldId id="288" r:id="rId26"/>
    <p:sldId id="287" r:id="rId27"/>
    <p:sldId id="265" r:id="rId28"/>
    <p:sldId id="286" r:id="rId29"/>
    <p:sldId id="266" r:id="rId30"/>
    <p:sldId id="284" r:id="rId31"/>
    <p:sldId id="289" r:id="rId32"/>
    <p:sldId id="274" r:id="rId33"/>
    <p:sldId id="28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78" autoAdjust="0"/>
    <p:restoredTop sz="82412" autoAdjust="0"/>
  </p:normalViewPr>
  <p:slideViewPr>
    <p:cSldViewPr snapToGrid="0">
      <p:cViewPr varScale="1">
        <p:scale>
          <a:sx n="71" d="100"/>
          <a:sy n="71" d="100"/>
        </p:scale>
        <p:origin x="4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MX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Escuchar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MX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Nacimiento</c:v>
                </c:pt>
                <c:pt idx="1">
                  <c:v>Enfermedad</c:v>
                </c:pt>
                <c:pt idx="2">
                  <c:v>Accidente</c:v>
                </c:pt>
                <c:pt idx="3">
                  <c:v>Edad avanzada</c:v>
                </c:pt>
                <c:pt idx="4">
                  <c:v>Otra causa</c:v>
                </c:pt>
                <c:pt idx="5">
                  <c:v>No especificado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13.44</c:v>
                </c:pt>
                <c:pt idx="1">
                  <c:v>24.98</c:v>
                </c:pt>
                <c:pt idx="2">
                  <c:v>9.05</c:v>
                </c:pt>
                <c:pt idx="3">
                  <c:v>44.51</c:v>
                </c:pt>
                <c:pt idx="4">
                  <c:v>6.55</c:v>
                </c:pt>
                <c:pt idx="5">
                  <c:v>1.47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MX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MX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Hablar o comunicarse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MX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Nacimiento</c:v>
                </c:pt>
                <c:pt idx="1">
                  <c:v>Enfermedad</c:v>
                </c:pt>
                <c:pt idx="2">
                  <c:v>Accidente</c:v>
                </c:pt>
                <c:pt idx="3">
                  <c:v>Edad avanzada</c:v>
                </c:pt>
                <c:pt idx="4">
                  <c:v>Otra causa</c:v>
                </c:pt>
                <c:pt idx="5">
                  <c:v>No especificado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55.15</c:v>
                </c:pt>
                <c:pt idx="1">
                  <c:v>25.28</c:v>
                </c:pt>
                <c:pt idx="2">
                  <c:v>6.02</c:v>
                </c:pt>
                <c:pt idx="3">
                  <c:v>7.21</c:v>
                </c:pt>
                <c:pt idx="4">
                  <c:v>4.02</c:v>
                </c:pt>
                <c:pt idx="5">
                  <c:v>2.33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MX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MX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Población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MX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Hoja1!$A$2:$A$3</c:f>
              <c:strCache>
                <c:ptCount val="2"/>
                <c:pt idx="0">
                  <c:v>Con limitación</c:v>
                </c:pt>
                <c:pt idx="1">
                  <c:v>Sin limitación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99.22</c:v>
                </c:pt>
                <c:pt idx="1">
                  <c:v>0.77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MX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A2C0D-D0FC-4212-AC66-52F485A68CBF}" type="datetimeFigureOut">
              <a:rPr lang="es-MX" smtClean="0"/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CDDD1-F448-4E59-9977-0B1B17D1B631}" type="slidenum">
              <a:rPr lang="es-MX" smtClean="0"/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PRESENTACIÓN DEL EQUIPO Y LA EMPRESA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CDDD1-F448-4E59-9977-0B1B17D1B631}" type="slidenum">
              <a:rPr lang="es-MX" smtClean="0"/>
            </a:fld>
            <a:endParaRPr lang="es-MX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CDDD1-F448-4E59-9977-0B1B17D1B631}" type="slidenum">
              <a:rPr lang="es-MX" smtClean="0"/>
            </a:fld>
            <a:endParaRPr lang="es-MX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EJEMPLO DE APOYO:</a:t>
            </a:r>
            <a:endParaRPr lang="es-MX" dirty="0"/>
          </a:p>
          <a:p>
            <a:r>
              <a:rPr lang="es-MX" dirty="0"/>
              <a:t>Para enseñar a un niño a leer, primero tuvo que aprender a deletrear</a:t>
            </a:r>
            <a:endParaRPr lang="es-MX" dirty="0"/>
          </a:p>
          <a:p>
            <a:r>
              <a:rPr lang="es-MX" dirty="0"/>
              <a:t>Para enseñar a alguien a sumar, primero tuvo que saber contar.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CDDD1-F448-4E59-9977-0B1B17D1B631}" type="slidenum">
              <a:rPr lang="es-MX" smtClean="0"/>
            </a:fld>
            <a:endParaRPr lang="es-MX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DATOS DEL 2010 (SON LOS MOSTRADOS)</a:t>
            </a:r>
            <a:endParaRPr lang="es-MX" dirty="0"/>
          </a:p>
          <a:p>
            <a:r>
              <a:rPr lang="es-MX" dirty="0"/>
              <a:t>DATOS ACTUAL: POBLACIÓN  EN MÉXICO 119 M. DE PERSONAS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CDDD1-F448-4E59-9977-0B1B17D1B631}" type="slidenum">
              <a:rPr lang="es-MX" smtClean="0"/>
            </a:fld>
            <a:endParaRPr lang="es-MX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EXPLICAR QUIEN ES EL ENCARGADO EN MÉXICO PARA PREVENIR LA DISCRIMINACIÓN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CDDD1-F448-4E59-9977-0B1B17D1B631}" type="slidenum">
              <a:rPr lang="es-MX" smtClean="0"/>
            </a:fld>
            <a:endParaRPr lang="es-MX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CDDD1-F448-4E59-9977-0B1B17D1B631}" type="slidenum">
              <a:rPr lang="es-MX" smtClean="0"/>
            </a:fld>
            <a:endParaRPr lang="es-MX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HABLAR DE COMO NOS ORGANIZAMOS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CDDD1-F448-4E59-9977-0B1B17D1B631}" type="slidenum">
              <a:rPr lang="es-MX" smtClean="0"/>
            </a:fld>
            <a:endParaRPr lang="es-MX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HABLAR HACIA DONDE ESTARÁ DIRIGIDA LA APLICACIÓN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CDDD1-F448-4E59-9977-0B1B17D1B631}" type="slidenum">
              <a:rPr lang="es-MX" smtClean="0"/>
            </a:fld>
            <a:endParaRPr lang="es-MX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proyectosagiles.org/lista-tareas-iteracion-sprint-backlog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www.milenio.com/estados/disenan-app-para-ninos-con-sordera" TargetMode="External"/><Relationship Id="rId2" Type="http://schemas.openxmlformats.org/officeDocument/2006/relationships/hyperlink" Target="http://www.mendoza.edu.ar/dilo-con-gestos/" TargetMode="External"/><Relationship Id="rId1" Type="http://schemas.openxmlformats.org/officeDocument/2006/relationships/hyperlink" Target="https://www.milenio.com/aula/estudiante-crea-directorio-personas-sordas-lagun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1263" y="3652344"/>
            <a:ext cx="2809472" cy="21024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275" y="917859"/>
            <a:ext cx="6059449" cy="18350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Planteamiento de la necesidad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493610"/>
            <a:ext cx="11029616" cy="1013800"/>
          </a:xfrm>
        </p:spPr>
        <p:txBody>
          <a:bodyPr/>
          <a:lstStyle/>
          <a:p>
            <a:r>
              <a:rPr lang="es-MX" b="1" dirty="0"/>
              <a:t>	  498,640											 401,534</a:t>
            </a:r>
            <a:endParaRPr lang="es-MX" b="1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</p:nvPr>
        </p:nvGraphicFramePr>
        <p:xfrm>
          <a:off x="581025" y="2181224"/>
          <a:ext cx="5514975" cy="4283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9" name="Gráfico 8"/>
          <p:cNvGraphicFramePr/>
          <p:nvPr/>
        </p:nvGraphicFramePr>
        <p:xfrm>
          <a:off x="6320590" y="2181225"/>
          <a:ext cx="5290218" cy="4283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Resultado de imagen para person icon whi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5" t="11770" r="19608" b="14222"/>
          <a:stretch>
            <a:fillRect/>
          </a:stretch>
        </p:blipFill>
        <p:spPr bwMode="auto">
          <a:xfrm>
            <a:off x="581025" y="756704"/>
            <a:ext cx="697359" cy="9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n para person icon whi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5" t="11770" r="19608" b="14222"/>
          <a:stretch>
            <a:fillRect/>
          </a:stretch>
        </p:blipFill>
        <p:spPr bwMode="auto">
          <a:xfrm>
            <a:off x="6805752" y="756704"/>
            <a:ext cx="697359" cy="9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493610"/>
            <a:ext cx="11029616" cy="1013800"/>
          </a:xfrm>
        </p:spPr>
        <p:txBody>
          <a:bodyPr/>
          <a:lstStyle/>
          <a:p>
            <a:r>
              <a:rPr lang="es-MX" b="1" dirty="0"/>
              <a:t>	  117.3M											 900,174</a:t>
            </a:r>
            <a:endParaRPr lang="es-MX" b="1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</p:nvPr>
        </p:nvGraphicFramePr>
        <p:xfrm>
          <a:off x="3338512" y="2080647"/>
          <a:ext cx="5514975" cy="4283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2050" name="Picture 2" descr="Resultado de imagen para person icon whit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5" t="11770" r="19608" b="14222"/>
          <a:stretch>
            <a:fillRect/>
          </a:stretch>
        </p:blipFill>
        <p:spPr bwMode="auto">
          <a:xfrm>
            <a:off x="581025" y="756704"/>
            <a:ext cx="697359" cy="9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n para person icon whit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5" t="11770" r="19608" b="14222"/>
          <a:stretch>
            <a:fillRect/>
          </a:stretch>
        </p:blipFill>
        <p:spPr bwMode="auto">
          <a:xfrm>
            <a:off x="6805752" y="756704"/>
            <a:ext cx="697359" cy="9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Antecedentes de una organización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CONAPRED– </a:t>
            </a:r>
            <a:r>
              <a:rPr lang="es-MX" dirty="0"/>
              <a:t>Consejo Nacional para Prevenir la Discriminación</a:t>
            </a:r>
            <a:endParaRPr lang="es-MX" b="1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581192" y="1731319"/>
            <a:ext cx="11029615" cy="36783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MX" sz="2400" dirty="0">
                <a:solidFill>
                  <a:schemeClr val="tx1"/>
                </a:solidFill>
              </a:rPr>
              <a:t>El Consejo es la institución rectora para promover políticas y medidas tendientes a contribuir al desarrollo cultural y social y avanzar en la inclusión social y garantizar el derecho a la igualdad, que es el primero de los derechos fundamentales en la Constitución Federal.</a:t>
            </a:r>
            <a:endParaRPr lang="es-MX" sz="2400" dirty="0">
              <a:solidFill>
                <a:schemeClr val="tx1"/>
              </a:solidFill>
            </a:endParaRPr>
          </a:p>
        </p:txBody>
      </p:sp>
      <p:pic>
        <p:nvPicPr>
          <p:cNvPr id="5122" name="Picture 2" descr="Logotipo del CONAPRE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780" y="4213108"/>
            <a:ext cx="2393027" cy="23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LENGuaje de señas MEXICANO shark tan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1189114"/>
            <a:ext cx="2650841" cy="265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 directorio no tiene costo alguno y se entrega a las personas sordas e instituciones gubernamentales de la región. (Cortesía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561" y="1224130"/>
            <a:ext cx="4039847" cy="25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teclagu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730" y="1203291"/>
            <a:ext cx="2131168" cy="225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/>
          <a:stretch>
            <a:fillRect/>
          </a:stretch>
        </p:blipFill>
        <p:spPr bwMode="auto">
          <a:xfrm>
            <a:off x="454651" y="4285700"/>
            <a:ext cx="4948759" cy="162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822" y="4285700"/>
            <a:ext cx="5565446" cy="168543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550383" y="5386359"/>
            <a:ext cx="4832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Dilo con Gestos</a:t>
            </a:r>
            <a:endParaRPr lang="es-MX" sz="3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Enfoque y operaciones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Como, donde y cuando</a:t>
            </a:r>
            <a:endParaRPr lang="es-MX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n-US" dirty="0"/>
              <a:t>COMO</a:t>
            </a:r>
            <a:endParaRPr lang="es-MX" altLang="en-US" dirty="0"/>
          </a:p>
        </p:txBody>
      </p:sp>
      <p:sp>
        <p:nvSpPr>
          <p:cNvPr id="5" name="Marcador de posición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altLang="en-US" dirty="0"/>
          </a:p>
        </p:txBody>
      </p:sp>
      <p:pic>
        <p:nvPicPr>
          <p:cNvPr id="2050" name="Picture 2" descr="Resultado de imagen para scru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91" y="1715956"/>
            <a:ext cx="6709189" cy="51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5739985" y="4396740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 semana</a:t>
            </a:r>
            <a:endParaRPr lang="es-MX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Donde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022437"/>
            <a:ext cx="11029615" cy="2168926"/>
          </a:xfrm>
        </p:spPr>
        <p:txBody>
          <a:bodyPr>
            <a:normAutofit/>
          </a:bodyPr>
          <a:lstStyle/>
          <a:p>
            <a:r>
              <a:rPr lang="es-MX" sz="2400" dirty="0"/>
              <a:t>Enfoque del proyecto- Escuelas, Empresas y Organizaciones de inclusión</a:t>
            </a:r>
            <a:endParaRPr lang="es-MX" sz="2400" dirty="0"/>
          </a:p>
          <a:p>
            <a:r>
              <a:rPr lang="es-MX" sz="2400" dirty="0"/>
              <a:t>Ubicación de la empresa: ARFER DE LA LAGUNA</a:t>
            </a:r>
            <a:endParaRPr lang="es-MX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1"/>
          <a:srcRect l="4830" t="25022" r="46000" b="50000"/>
          <a:stretch>
            <a:fillRect/>
          </a:stretch>
        </p:blipFill>
        <p:spPr>
          <a:xfrm>
            <a:off x="4465865" y="4191363"/>
            <a:ext cx="7726135" cy="22077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91" b="11686"/>
          <a:stretch>
            <a:fillRect/>
          </a:stretch>
        </p:blipFill>
        <p:spPr>
          <a:xfrm>
            <a:off x="-150608" y="4245154"/>
            <a:ext cx="4539727" cy="19106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Cuando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219813"/>
            <a:ext cx="11029615" cy="183915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sz="2800" dirty="0"/>
              <a:t>Inicio- 9 de Septiembre del 2019</a:t>
            </a:r>
            <a:endParaRPr lang="es-MX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2800" dirty="0"/>
              <a:t>Fin- 29 de Noviembre del 2019</a:t>
            </a:r>
            <a:endParaRPr lang="es-MX" sz="2800" dirty="0"/>
          </a:p>
          <a:p>
            <a:pPr>
              <a:buFont typeface="Arial" panose="020B0604020202020204" pitchFamily="34" charset="0"/>
              <a:buChar char="•"/>
            </a:pPr>
            <a:endParaRPr lang="es-MX" sz="2800" dirty="0"/>
          </a:p>
        </p:txBody>
      </p:sp>
      <p:pic>
        <p:nvPicPr>
          <p:cNvPr id="8194" name="Picture 2" descr="Imagen relacionada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" t="65098" r="4035" b="12000"/>
          <a:stretch>
            <a:fillRect/>
          </a:stretch>
        </p:blipFill>
        <p:spPr bwMode="auto">
          <a:xfrm>
            <a:off x="86341" y="4019647"/>
            <a:ext cx="12105659" cy="24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/>
          <p:cNvSpPr/>
          <p:nvPr/>
        </p:nvSpPr>
        <p:spPr>
          <a:xfrm>
            <a:off x="731520" y="5191341"/>
            <a:ext cx="247426" cy="247426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/>
          <p:cNvSpPr/>
          <p:nvPr/>
        </p:nvSpPr>
        <p:spPr>
          <a:xfrm>
            <a:off x="8263648" y="5946173"/>
            <a:ext cx="247426" cy="247426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6000" dirty="0"/>
              <a:t>Introducción</a:t>
            </a:r>
            <a:endParaRPr lang="es-MX" sz="600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MONITOREO, EVALUACIÓN E INFORMES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581192" y="2477541"/>
            <a:ext cx="11029615" cy="3678303"/>
          </a:xfrm>
        </p:spPr>
        <p:txBody>
          <a:bodyPr>
            <a:normAutofit lnSpcReduction="10000"/>
          </a:bodyPr>
          <a:lstStyle/>
          <a:p>
            <a:r>
              <a:rPr lang="es-MX" sz="2400" dirty="0"/>
              <a:t>Monitoreo </a:t>
            </a:r>
            <a:endParaRPr lang="es-MX" sz="2400" dirty="0"/>
          </a:p>
          <a:p>
            <a:pPr lvl="1"/>
            <a:r>
              <a:rPr lang="es-MX" sz="2000" dirty="0"/>
              <a:t>metodología SCRUM</a:t>
            </a:r>
            <a:endParaRPr lang="es-MX" sz="2000" dirty="0"/>
          </a:p>
          <a:p>
            <a:r>
              <a:rPr lang="es-MX" sz="2400" dirty="0"/>
              <a:t>Evaluación</a:t>
            </a:r>
            <a:endParaRPr lang="es-MX" sz="2400" dirty="0"/>
          </a:p>
          <a:p>
            <a:pPr lvl="1"/>
            <a:r>
              <a:rPr lang="es-MX" sz="2000" b="1" dirty="0"/>
              <a:t>Selección de requisitos </a:t>
            </a:r>
            <a:r>
              <a:rPr lang="es-MX" sz="2000" dirty="0"/>
              <a:t>(2 horas). Lista de requisitos priorizada del producto o proyecto. </a:t>
            </a:r>
            <a:endParaRPr lang="es-MX" sz="2000" dirty="0"/>
          </a:p>
          <a:p>
            <a:pPr lvl="1"/>
            <a:r>
              <a:rPr lang="es-MX" sz="2000" b="1" dirty="0"/>
              <a:t>Planificación de la iteración </a:t>
            </a:r>
            <a:r>
              <a:rPr lang="es-MX" sz="2000" dirty="0"/>
              <a:t>(2 horas). El equipo elabora la </a:t>
            </a:r>
            <a:r>
              <a:rPr lang="es-MX" sz="2000" dirty="0">
                <a:hlinkClick r:id="rId1"/>
              </a:rPr>
              <a:t>lista de tareas de la iteración</a:t>
            </a:r>
            <a:r>
              <a:rPr lang="es-MX" sz="2000" dirty="0"/>
              <a:t> necesarias para desarrollar los requisitos seleccionados según la estimación de esfuerzo.</a:t>
            </a:r>
            <a:endParaRPr lang="es-MX" sz="2000" dirty="0"/>
          </a:p>
          <a:p>
            <a:r>
              <a:rPr lang="es-MX" sz="2400" dirty="0"/>
              <a:t>Informes</a:t>
            </a:r>
            <a:endParaRPr lang="es-MX" sz="2400" dirty="0"/>
          </a:p>
          <a:p>
            <a:pPr lvl="1"/>
            <a:r>
              <a:rPr lang="es-MX" sz="2000" dirty="0"/>
              <a:t>Cierre de sprint cada 7 días (cada Viernes)</a:t>
            </a:r>
            <a:endParaRPr lang="es-MX" sz="2000" dirty="0"/>
          </a:p>
          <a:p>
            <a:pPr lvl="1"/>
            <a:endParaRPr lang="es-MX" sz="2000" dirty="0"/>
          </a:p>
          <a:p>
            <a:endParaRPr lang="es-MX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Presupuesto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</p:nvPr>
        </p:nvGraphicFramePr>
        <p:xfrm>
          <a:off x="350520" y="3243395"/>
          <a:ext cx="6598920" cy="27917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59207"/>
                <a:gridCol w="1889982"/>
                <a:gridCol w="1649731"/>
              </a:tblGrid>
              <a:tr h="497678"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Concepto</a:t>
                      </a:r>
                      <a:endParaRPr lang="es-MX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11060" marR="11060" marT="1106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Costo Mensual</a:t>
                      </a:r>
                      <a:endParaRPr lang="es-MX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11060" marR="11060" marT="1106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Costo Total</a:t>
                      </a:r>
                      <a:endParaRPr lang="es-MX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11060" marR="11060" marT="11060" marB="0" anchor="ctr">
                    <a:solidFill>
                      <a:schemeClr val="accent1"/>
                    </a:solidFill>
                  </a:tcPr>
                </a:tc>
              </a:tr>
              <a:tr h="243309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u="none" strike="noStrike" dirty="0">
                          <a:effectLst/>
                        </a:rPr>
                        <a:t>Renta de local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u="none" strike="noStrike" dirty="0">
                          <a:effectLst/>
                        </a:rPr>
                        <a:t> $4,988.00 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u="none" strike="noStrike" dirty="0">
                          <a:effectLst/>
                        </a:rPr>
                        <a:t> $14,964.00 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43309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u="none" strike="noStrike" dirty="0">
                          <a:effectLst/>
                        </a:rPr>
                        <a:t>Servicio Eléctrico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u="none" strike="noStrike" dirty="0">
                          <a:effectLst/>
                        </a:rPr>
                        <a:t> $600.00 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u="none" strike="noStrike" dirty="0">
                          <a:effectLst/>
                        </a:rPr>
                        <a:t> $1,800.00 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43309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u="none" strike="noStrike" dirty="0">
                          <a:effectLst/>
                        </a:rPr>
                        <a:t>Servicio de Agua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u="none" strike="noStrike" dirty="0">
                          <a:effectLst/>
                        </a:rPr>
                        <a:t> $120.00 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u="none" strike="noStrike" dirty="0">
                          <a:effectLst/>
                        </a:rPr>
                        <a:t> $360.00 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43309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u="none" strike="noStrike" dirty="0">
                          <a:effectLst/>
                        </a:rPr>
                        <a:t>Servicio de internet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u="none" strike="noStrike" dirty="0">
                          <a:effectLst/>
                        </a:rPr>
                        <a:t> $449.00 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u="none" strike="noStrike" dirty="0">
                          <a:effectLst/>
                        </a:rPr>
                        <a:t> $1,347.00 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43309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u="none" strike="noStrike" dirty="0">
                          <a:effectLst/>
                        </a:rPr>
                        <a:t>Artículos de oficina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u="none" strike="noStrike" dirty="0">
                          <a:effectLst/>
                        </a:rPr>
                        <a:t> $450.00 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u="none" strike="noStrike" dirty="0">
                          <a:effectLst/>
                        </a:rPr>
                        <a:t> $1,350.00 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43309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u="none" strike="noStrike" dirty="0">
                          <a:effectLst/>
                        </a:rPr>
                        <a:t>Suministros de Comedor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u="none" strike="noStrike" dirty="0">
                          <a:effectLst/>
                        </a:rPr>
                        <a:t> $400.00 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u="none" strike="noStrike" dirty="0">
                          <a:effectLst/>
                        </a:rPr>
                        <a:t> $1,200.00 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43309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u="none" strike="noStrike" dirty="0">
                          <a:effectLst/>
                        </a:rPr>
                        <a:t>Vigilancia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u="none" strike="noStrike" dirty="0">
                          <a:effectLst/>
                        </a:rPr>
                        <a:t> $390.00 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u="none" strike="noStrike" dirty="0">
                          <a:effectLst/>
                        </a:rPr>
                        <a:t> $1,170.00 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43309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u="none" strike="noStrike" dirty="0">
                          <a:effectLst/>
                        </a:rPr>
                        <a:t>Limpieza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u="none" strike="noStrike" dirty="0">
                          <a:effectLst/>
                        </a:rPr>
                        <a:t> $1,300.00 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u="none" strike="noStrike" dirty="0">
                          <a:effectLst/>
                        </a:rPr>
                        <a:t> $3,900.00 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43309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Totales</a:t>
                      </a:r>
                      <a:endParaRPr lang="es-MX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$8,697.00 </a:t>
                      </a:r>
                      <a:endParaRPr lang="es-MX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$26,091.00 </a:t>
                      </a:r>
                      <a:endParaRPr lang="es-MX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b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1"/>
          <a:srcRect l="1875" t="22445" r="51101" b="57115"/>
          <a:stretch>
            <a:fillRect/>
          </a:stretch>
        </p:blipFill>
        <p:spPr>
          <a:xfrm>
            <a:off x="350520" y="304922"/>
            <a:ext cx="11417878" cy="27917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824076"/>
            <a:ext cx="11029616" cy="1013800"/>
          </a:xfrm>
        </p:spPr>
        <p:txBody>
          <a:bodyPr>
            <a:normAutofit fontScale="90000"/>
          </a:bodyPr>
          <a:lstStyle/>
          <a:p>
            <a:r>
              <a:rPr lang="es-MX" dirty="0"/>
              <a:t>COCOMO intermedio </a:t>
            </a:r>
            <a:br>
              <a:rPr lang="es-MX" dirty="0"/>
            </a:br>
            <a:r>
              <a:rPr lang="es-MX" dirty="0"/>
              <a:t>semi acoplado										</a:t>
            </a:r>
            <a:r>
              <a:rPr lang="es-MX" dirty="0" err="1"/>
              <a:t>kloc</a:t>
            </a:r>
            <a:r>
              <a:rPr lang="es-MX" dirty="0"/>
              <a:t> 4.202</a:t>
            </a:r>
            <a:br>
              <a:rPr lang="es-MX" dirty="0"/>
            </a:br>
            <a:r>
              <a:rPr lang="es-MX" dirty="0"/>
              <a:t>complejidad alta									sueldo mensual $15000</a:t>
            </a:r>
            <a:endParaRPr lang="es-MX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</p:nvPr>
        </p:nvGraphicFramePr>
        <p:xfrm>
          <a:off x="581192" y="2171700"/>
          <a:ext cx="5921208" cy="18669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314063"/>
                <a:gridCol w="1819978"/>
                <a:gridCol w="1787167"/>
              </a:tblGrid>
              <a:tr h="329011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entradas</a:t>
                      </a:r>
                      <a:endParaRPr lang="es-MX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 dirty="0">
                          <a:effectLst/>
                        </a:rPr>
                        <a:t>2</a:t>
                      </a:r>
                      <a:endParaRPr lang="es-MX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 dirty="0">
                          <a:effectLst/>
                        </a:rPr>
                        <a:t>6</a:t>
                      </a:r>
                      <a:endParaRPr lang="es-MX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</a:tr>
              <a:tr h="329011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salidas</a:t>
                      </a:r>
                      <a:endParaRPr lang="es-MX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>
                          <a:effectLst/>
                        </a:rPr>
                        <a:t>4</a:t>
                      </a:r>
                      <a:endParaRPr lang="es-MX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 dirty="0">
                          <a:effectLst/>
                        </a:rPr>
                        <a:t>7</a:t>
                      </a:r>
                      <a:endParaRPr lang="es-MX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</a:tr>
              <a:tr h="299558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archivos </a:t>
                      </a:r>
                      <a:r>
                        <a:rPr lang="es-MX" sz="20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ext</a:t>
                      </a:r>
                      <a:endParaRPr lang="es-MX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>
                          <a:effectLst/>
                        </a:rPr>
                        <a:t>7</a:t>
                      </a:r>
                      <a:endParaRPr lang="es-MX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 dirty="0">
                          <a:effectLst/>
                        </a:rPr>
                        <a:t>10</a:t>
                      </a:r>
                      <a:endParaRPr lang="es-MX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</a:tr>
              <a:tr h="329011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archivos </a:t>
                      </a:r>
                      <a:r>
                        <a:rPr lang="es-MX" sz="20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int</a:t>
                      </a:r>
                      <a:endParaRPr lang="es-MX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>
                          <a:effectLst/>
                        </a:rPr>
                        <a:t>27</a:t>
                      </a:r>
                      <a:endParaRPr lang="es-MX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 dirty="0">
                          <a:effectLst/>
                        </a:rPr>
                        <a:t>15</a:t>
                      </a:r>
                      <a:endParaRPr lang="es-MX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</a:tr>
              <a:tr h="329011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consultas</a:t>
                      </a:r>
                      <a:endParaRPr lang="es-MX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>
                          <a:effectLst/>
                        </a:rPr>
                        <a:t>3</a:t>
                      </a:r>
                      <a:endParaRPr lang="es-MX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 dirty="0">
                          <a:effectLst/>
                        </a:rPr>
                        <a:t>6</a:t>
                      </a:r>
                      <a:endParaRPr lang="es-MX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/>
        </p:nvGraphicFramePr>
        <p:xfrm>
          <a:off x="581192" y="4500880"/>
          <a:ext cx="5921208" cy="1658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1427"/>
                <a:gridCol w="3129781"/>
              </a:tblGrid>
              <a:tr h="327372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EPM</a:t>
                      </a:r>
                      <a:r>
                        <a:rPr lang="es-MX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= 3.0KLOC^1.12*M</a:t>
                      </a:r>
                      <a:endParaRPr lang="es-MX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u="none" strike="noStrike" dirty="0">
                          <a:effectLst/>
                        </a:rPr>
                        <a:t>26.85266462</a:t>
                      </a:r>
                      <a:endParaRPr lang="es-MX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</a:tr>
              <a:tr h="35690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TD</a:t>
                      </a:r>
                      <a:r>
                        <a:rPr lang="es-MX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= 2.5EPM^0.35</a:t>
                      </a:r>
                      <a:endParaRPr lang="es-MX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u="none" strike="noStrike">
                          <a:effectLst/>
                        </a:rPr>
                        <a:t>7.908344769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</a:tr>
              <a:tr h="35690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#Personas</a:t>
                      </a:r>
                      <a:r>
                        <a:rPr lang="es-MX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= EPM/TD</a:t>
                      </a:r>
                      <a:endParaRPr lang="es-MX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u="none" strike="noStrike">
                          <a:effectLst/>
                        </a:rPr>
                        <a:t>3.395484821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</a:tr>
              <a:tr h="320268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Costo Total</a:t>
                      </a:r>
                      <a:r>
                        <a:rPr lang="es-MX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= TD * sueldo</a:t>
                      </a:r>
                      <a:endParaRPr lang="es-MX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u="none" strike="noStrike" dirty="0">
                          <a:effectLst/>
                        </a:rPr>
                        <a:t> </a:t>
                      </a:r>
                      <a:r>
                        <a:rPr lang="es-MX" sz="2000" b="1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$118,625.17</a:t>
                      </a:r>
                      <a:r>
                        <a:rPr lang="es-MX" sz="2000" u="none" strike="noStrike" dirty="0">
                          <a:effectLst/>
                        </a:rPr>
                        <a:t> </a:t>
                      </a:r>
                      <a:endParaRPr lang="es-MX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6" name="Rectángulo 5"/>
          <p:cNvSpPr/>
          <p:nvPr/>
        </p:nvSpPr>
        <p:spPr>
          <a:xfrm>
            <a:off x="7470222" y="3652857"/>
            <a:ext cx="32944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6000" dirty="0"/>
              <a:t>$260,975</a:t>
            </a:r>
            <a:endParaRPr lang="es-MX" sz="6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Sustentabilidad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Administración y financiamiento para el programa</a:t>
            </a:r>
            <a:endParaRPr lang="es-MX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/>
              <a:t>Venta de una sola exhibición</a:t>
            </a:r>
            <a:endParaRPr lang="es-MX" sz="2800" dirty="0"/>
          </a:p>
          <a:p>
            <a:r>
              <a:rPr lang="es-MX" sz="2800" dirty="0"/>
              <a:t>Futuras actualizaciones de la Inteligencia Artificial</a:t>
            </a:r>
            <a:endParaRPr lang="es-MX" sz="2800" dirty="0"/>
          </a:p>
          <a:p>
            <a:r>
              <a:rPr lang="es-MX" sz="2800" dirty="0"/>
              <a:t>Instalador del software con serial</a:t>
            </a:r>
            <a:endParaRPr lang="es-MX" sz="2800" dirty="0"/>
          </a:p>
          <a:p>
            <a:endParaRPr lang="es-MX" sz="28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Materiales de apoyo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opencv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72" y="808804"/>
            <a:ext cx="2127090" cy="262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tensorflow lo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7" t="19422" r="19467" b="17288"/>
          <a:stretch>
            <a:fillRect/>
          </a:stretch>
        </p:blipFill>
        <p:spPr bwMode="auto">
          <a:xfrm>
            <a:off x="3435510" y="808804"/>
            <a:ext cx="4754880" cy="279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para python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0" r="23047"/>
          <a:stretch>
            <a:fillRect/>
          </a:stretch>
        </p:blipFill>
        <p:spPr bwMode="auto">
          <a:xfrm>
            <a:off x="8708550" y="861933"/>
            <a:ext cx="2919570" cy="273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ultado de imagen para jav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50" y="359903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n para flask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426" y="3599030"/>
            <a:ext cx="2312088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n para intellij logo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66900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para netbean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440" y="1866900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para pycharm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18669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LSM – Lenguaje de señas mexicano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s-MX" sz="2400" b="1" i="1" dirty="0"/>
              <a:t>MITO:</a:t>
            </a:r>
            <a:endParaRPr lang="es-MX" sz="2400" b="1" i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s-MX" sz="2400" i="1" dirty="0"/>
              <a:t>Todas las lenguas de señas son parecidas</a:t>
            </a:r>
            <a:r>
              <a:rPr lang="es-MX" sz="2400" dirty="0"/>
              <a:t>. </a:t>
            </a:r>
            <a:r>
              <a:rPr lang="es-MX" sz="3200" b="1" dirty="0"/>
              <a:t>Falso.</a:t>
            </a:r>
            <a:r>
              <a:rPr lang="es-MX" sz="2400" dirty="0"/>
              <a:t> </a:t>
            </a:r>
            <a:endParaRPr lang="es-MX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s-MX" sz="2400" dirty="0"/>
              <a:t>Las lenguas de señas difieren entre sí, tanto en el léxico (conjunto de señas o signos gestuales) como en la gramática, tanto como difieren entre sí las lenguas orales.</a:t>
            </a:r>
            <a:endParaRPr lang="es-MX" sz="2400" dirty="0"/>
          </a:p>
          <a:p>
            <a:pPr marL="0" indent="0">
              <a:buNone/>
            </a:pPr>
            <a:endParaRPr lang="es-MX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Referencias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>
          <a:xfrm>
            <a:off x="581193" y="2651942"/>
            <a:ext cx="5393102" cy="536005"/>
          </a:xfrm>
        </p:spPr>
        <p:txBody>
          <a:bodyPr/>
          <a:lstStyle/>
          <a:p>
            <a:r>
              <a:rPr lang="es-MX" dirty="0"/>
              <a:t>[1] Serafín de </a:t>
            </a:r>
            <a:r>
              <a:rPr lang="es-MX" dirty="0" err="1"/>
              <a:t>Fleishman</a:t>
            </a:r>
            <a:r>
              <a:rPr lang="es-MX" dirty="0"/>
              <a:t> María Esther, Gonzáles Pérez Raúl, </a:t>
            </a:r>
            <a:r>
              <a:rPr lang="es-MX" i="1" dirty="0"/>
              <a:t>Manos con voz </a:t>
            </a:r>
            <a:r>
              <a:rPr lang="es-MX" dirty="0"/>
              <a:t>(2011)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"/>
          </p:nvPr>
        </p:nvSpPr>
        <p:spPr>
          <a:xfrm>
            <a:off x="6523735" y="2299018"/>
            <a:ext cx="5087073" cy="553373"/>
          </a:xfrm>
        </p:spPr>
        <p:txBody>
          <a:bodyPr/>
          <a:lstStyle/>
          <a:p>
            <a:r>
              <a:rPr lang="es-MX" dirty="0"/>
              <a:t>[2] INEGI, Censo de población y vivienda 2010</a:t>
            </a:r>
            <a:endParaRPr lang="es-MX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sz="half" idx="2"/>
          </p:nvPr>
        </p:nvPicPr>
        <p:blipFill rotWithShape="1">
          <a:blip r:embed="rId1"/>
          <a:srcRect l="30395" t="14570" r="29342" b="14570"/>
          <a:stretch>
            <a:fillRect/>
          </a:stretch>
        </p:blipFill>
        <p:spPr>
          <a:xfrm>
            <a:off x="1794866" y="3390981"/>
            <a:ext cx="2965056" cy="2935287"/>
          </a:xfrm>
          <a:prstGeom prst="rect">
            <a:avLst/>
          </a:prstGeom>
        </p:spPr>
      </p:pic>
      <p:pic>
        <p:nvPicPr>
          <p:cNvPr id="12" name="Picture 2" descr="Resultado de imagen para inegi logo 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313" y="3358897"/>
            <a:ext cx="2820586" cy="293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Referencias de antecedentes mencionados</a:t>
            </a:r>
            <a:endParaRPr lang="es-MX" dirty="0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hlinkClick r:id="rId1"/>
              </a:rPr>
              <a:t>https://www.milenio.com/aula/estudiante-crea-directorio-personas-sordas-laguna</a:t>
            </a:r>
            <a:endParaRPr lang="es-MX" dirty="0"/>
          </a:p>
          <a:p>
            <a:r>
              <a:rPr lang="es-MX" dirty="0">
                <a:hlinkClick r:id="rId2"/>
              </a:rPr>
              <a:t>http://www.mendoza.edu.ar/dilo-con-gestos/</a:t>
            </a:r>
            <a:endParaRPr lang="es-MX" dirty="0"/>
          </a:p>
          <a:p>
            <a:r>
              <a:rPr lang="es-MX" dirty="0">
                <a:hlinkClick r:id="rId3"/>
              </a:rPr>
              <a:t>https://www.milenio.com/estados/disenan-app-para-ninos-con-sordera</a:t>
            </a:r>
            <a:endParaRPr lang="es-MX" dirty="0"/>
          </a:p>
          <a:p>
            <a:endParaRPr lang="es-MX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400" dirty="0"/>
              <a:t>Ideogramas y Dactilología </a:t>
            </a:r>
            <a:endParaRPr lang="es-MX" sz="4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Ideogramas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200" dirty="0"/>
              <a:t>Representan una palabra con una o varias configuraciones de la mano.</a:t>
            </a:r>
            <a:endParaRPr lang="es-MX" sz="32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7600" y="1331932"/>
            <a:ext cx="4426248" cy="53754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Dactilología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200" dirty="0"/>
              <a:t>Deletreo en la lengua oral, y está representada con el abecedario. Cada palabra se puede representar con la articulación de mano correspondiente.</a:t>
            </a:r>
            <a:endParaRPr lang="es-MX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Metas y Objetivos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altLang="en-US" sz="5400" b="1" dirty="0"/>
              <a:t>OBJETIVO</a:t>
            </a:r>
            <a:endParaRPr lang="es-MX" altLang="en-US" b="1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581192" y="1576813"/>
            <a:ext cx="11029615" cy="3678303"/>
          </a:xfrm>
        </p:spPr>
        <p:txBody>
          <a:bodyPr>
            <a:normAutofit/>
          </a:bodyPr>
          <a:lstStyle/>
          <a:p>
            <a:r>
              <a:rPr lang="es-MX" sz="3200" dirty="0">
                <a:solidFill>
                  <a:schemeClr val="tx1"/>
                </a:solidFill>
              </a:rPr>
              <a:t>Favorecer el proceso de integración e inclusión de la población de minoría lingüística, a través de la sensibilización y concientización de la persona oyente.</a:t>
            </a:r>
            <a:endParaRPr lang="es-MX" sz="3200" dirty="0">
              <a:solidFill>
                <a:schemeClr val="tx1"/>
              </a:solidFill>
            </a:endParaRPr>
          </a:p>
        </p:txBody>
      </p:sp>
      <p:pic>
        <p:nvPicPr>
          <p:cNvPr id="1030" name="Picture 6" descr="Resultado de imagen para integració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137" y="5169569"/>
            <a:ext cx="6753725" cy="16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6600" b="1" dirty="0" err="1"/>
              <a:t>mETA</a:t>
            </a:r>
            <a:endParaRPr lang="es-MX" sz="48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200" dirty="0"/>
              <a:t>Aprender eficientemente el Lenguaje de Señas Mexicano, al iniciar de lo básico del lenguaje, será mas fácil comprenderlo y practicarlo.</a:t>
            </a:r>
            <a:endParaRPr lang="es-MX" sz="3200" dirty="0"/>
          </a:p>
          <a:p>
            <a:r>
              <a:rPr lang="es-MX" sz="3200" dirty="0"/>
              <a:t>Lograr comunicación viso gestual traduciendo de una manera rápida y eficiente.</a:t>
            </a:r>
            <a:endParaRPr lang="es-MX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3239</Words>
  <Application>WPS Presentation</Application>
  <PresentationFormat>Panorámica</PresentationFormat>
  <Paragraphs>211</Paragraphs>
  <Slides>31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Arial</vt:lpstr>
      <vt:lpstr>SimSun</vt:lpstr>
      <vt:lpstr>Wingdings</vt:lpstr>
      <vt:lpstr>Wingdings 2</vt:lpstr>
      <vt:lpstr>Courier New</vt:lpstr>
      <vt:lpstr>Microsoft YaHei</vt:lpstr>
      <vt:lpstr/>
      <vt:lpstr>Arial Unicode MS</vt:lpstr>
      <vt:lpstr>Trebuchet MS</vt:lpstr>
      <vt:lpstr>Calibri</vt:lpstr>
      <vt:lpstr>Dividendo</vt:lpstr>
      <vt:lpstr>PowerPoint 演示文稿</vt:lpstr>
      <vt:lpstr>Introducción</vt:lpstr>
      <vt:lpstr>LSM – Lenguaje de señas mexicano</vt:lpstr>
      <vt:lpstr>Ideogramas y Dactilología </vt:lpstr>
      <vt:lpstr>Ideogramas</vt:lpstr>
      <vt:lpstr>Dactilología</vt:lpstr>
      <vt:lpstr>Metas y Objetivos</vt:lpstr>
      <vt:lpstr>OBJETIVO</vt:lpstr>
      <vt:lpstr>mETA</vt:lpstr>
      <vt:lpstr>Planteamiento de la necesidad</vt:lpstr>
      <vt:lpstr>	  498,640											 401,534</vt:lpstr>
      <vt:lpstr>	  117.3M											 900,174</vt:lpstr>
      <vt:lpstr>Antecedentes de una organización</vt:lpstr>
      <vt:lpstr>CONAPRED– Consejo Nacional para Prevenir la Discriminación</vt:lpstr>
      <vt:lpstr>PowerPoint 演示文稿</vt:lpstr>
      <vt:lpstr>Enfoque y operaciones</vt:lpstr>
      <vt:lpstr>COMO</vt:lpstr>
      <vt:lpstr>Donde</vt:lpstr>
      <vt:lpstr>Cuando</vt:lpstr>
      <vt:lpstr>MONITOREO, EVALUACIÓN E INFORMES</vt:lpstr>
      <vt:lpstr>PowerPoint 演示文稿</vt:lpstr>
      <vt:lpstr>Presupuesto</vt:lpstr>
      <vt:lpstr>PowerPoint 演示文稿</vt:lpstr>
      <vt:lpstr>COCOMO intermedio  semi acoplado										kloc 4.202 complejidad alta									sueldo mensual $15000</vt:lpstr>
      <vt:lpstr>Sustentabilidad</vt:lpstr>
      <vt:lpstr>PowerPoint 演示文稿</vt:lpstr>
      <vt:lpstr>Materiales de apoyo</vt:lpstr>
      <vt:lpstr>PowerPoint 演示文稿</vt:lpstr>
      <vt:lpstr>PowerPoint 演示文稿</vt:lpstr>
      <vt:lpstr>Referencias</vt:lpstr>
      <vt:lpstr>Referencias de antecedentes mencionados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L² ..</dc:creator>
  <cp:lastModifiedBy>lilyg</cp:lastModifiedBy>
  <cp:revision>139</cp:revision>
  <dcterms:created xsi:type="dcterms:W3CDTF">2019-11-19T17:17:00Z</dcterms:created>
  <dcterms:modified xsi:type="dcterms:W3CDTF">2019-11-26T13:54:54Z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2058-11.2.0.9052</vt:lpwstr>
  </property>
</Properties>
</file>